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"/>
  </p:notesMasterIdLst>
  <p:handoutMasterIdLst>
    <p:handoutMasterId r:id="rId6"/>
  </p:handoutMasterIdLst>
  <p:sldIdLst>
    <p:sldId id="261" r:id="rId3"/>
    <p:sldId id="262" r:id="rId4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271"/>
    <a:srgbClr val="18181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275" autoAdjust="0"/>
  </p:normalViewPr>
  <p:slideViewPr>
    <p:cSldViewPr snapToGrid="0">
      <p:cViewPr varScale="1">
        <p:scale>
          <a:sx n="111" d="100"/>
          <a:sy n="111" d="100"/>
        </p:scale>
        <p:origin x="165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3182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7E32D-B459-4FCD-A181-7B9DD7544CF3}" type="datetimeFigureOut">
              <a:rPr lang="ko-KR" altLang="en-US" smtClean="0"/>
              <a:t>2020-07-23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73A20-9AF3-408A-B763-3516614D8D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94825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1D702-5316-4D04-A7D5-A712DA8B89FC}" type="datetimeFigureOut">
              <a:rPr lang="ko-KR" altLang="en-US" smtClean="0"/>
              <a:t>2020-07-23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10CC2-D652-4B7D-8D2B-03B2270665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36692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D8A5-A46E-47C9-A9E9-9AE7B8E043ED}" type="datetimeFigureOut">
              <a:rPr lang="ko-KR" altLang="en-US" smtClean="0"/>
              <a:t>2020-07-23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A182-E5EC-4B82-8102-3AEF946BD8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429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D8A5-A46E-47C9-A9E9-9AE7B8E043ED}" type="datetimeFigureOut">
              <a:rPr lang="ko-KR" altLang="en-US" smtClean="0"/>
              <a:t>2020-07-23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A182-E5EC-4B82-8102-3AEF946BD8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2587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D8A5-A46E-47C9-A9E9-9AE7B8E043ED}" type="datetimeFigureOut">
              <a:rPr lang="ko-KR" altLang="en-US" smtClean="0"/>
              <a:t>2020-07-23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A182-E5EC-4B82-8102-3AEF946BD8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8677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002239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758258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152638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289261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584300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640707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5515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08950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D8A5-A46E-47C9-A9E9-9AE7B8E043ED}" type="datetimeFigureOut">
              <a:rPr lang="ko-KR" altLang="en-US" smtClean="0"/>
              <a:t>2020-07-23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A182-E5EC-4B82-8102-3AEF946BD8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7492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25446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321622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38538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D8A5-A46E-47C9-A9E9-9AE7B8E043ED}" type="datetimeFigureOut">
              <a:rPr lang="ko-KR" altLang="en-US" smtClean="0"/>
              <a:t>2020-07-23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A182-E5EC-4B82-8102-3AEF946BD8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9694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D8A5-A46E-47C9-A9E9-9AE7B8E043ED}" type="datetimeFigureOut">
              <a:rPr lang="ko-KR" altLang="en-US" smtClean="0"/>
              <a:t>2020-07-23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A182-E5EC-4B82-8102-3AEF946BD8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402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D8A5-A46E-47C9-A9E9-9AE7B8E043ED}" type="datetimeFigureOut">
              <a:rPr lang="ko-KR" altLang="en-US" smtClean="0"/>
              <a:t>2020-07-23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A182-E5EC-4B82-8102-3AEF946BD8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5931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D8A5-A46E-47C9-A9E9-9AE7B8E043ED}" type="datetimeFigureOut">
              <a:rPr lang="ko-KR" altLang="en-US" smtClean="0"/>
              <a:t>2020-07-23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A182-E5EC-4B82-8102-3AEF946BD8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622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D8A5-A46E-47C9-A9E9-9AE7B8E043ED}" type="datetimeFigureOut">
              <a:rPr lang="ko-KR" altLang="en-US" smtClean="0"/>
              <a:t>2020-07-23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A182-E5EC-4B82-8102-3AEF946BD8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3562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D8A5-A46E-47C9-A9E9-9AE7B8E043ED}" type="datetimeFigureOut">
              <a:rPr lang="ko-KR" altLang="en-US" smtClean="0"/>
              <a:t>2020-07-23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A182-E5EC-4B82-8102-3AEF946BD8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53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D8A5-A46E-47C9-A9E9-9AE7B8E043ED}" type="datetimeFigureOut">
              <a:rPr lang="ko-KR" altLang="en-US" smtClean="0"/>
              <a:t>2020-07-23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A182-E5EC-4B82-8102-3AEF946BD8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4032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6D8A5-A46E-47C9-A9E9-9AE7B8E043ED}" type="datetimeFigureOut">
              <a:rPr lang="ko-KR" altLang="en-US" smtClean="0"/>
              <a:t>2020-07-23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9A182-E5EC-4B82-8102-3AEF946BD8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024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 userDrawn="1"/>
        </p:nvSpPr>
        <p:spPr bwMode="auto">
          <a:xfrm>
            <a:off x="0" y="6237288"/>
            <a:ext cx="4572000" cy="620712"/>
          </a:xfrm>
          <a:prstGeom prst="rtTriangle">
            <a:avLst/>
          </a:prstGeom>
          <a:gradFill rotWithShape="1">
            <a:gsLst>
              <a:gs pos="0">
                <a:srgbClr val="0FD35A">
                  <a:gamma/>
                  <a:shade val="46275"/>
                  <a:invGamma/>
                </a:srgbClr>
              </a:gs>
              <a:gs pos="100000">
                <a:srgbClr val="0FD35A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4400">
              <a:solidFill>
                <a:srgbClr val="000000"/>
              </a:solidFill>
            </a:endParaRPr>
          </a:p>
        </p:txBody>
      </p:sp>
      <p:sp>
        <p:nvSpPr>
          <p:cNvPr id="11267" name="AutoShape 3"/>
          <p:cNvSpPr>
            <a:spLocks noChangeArrowheads="1"/>
          </p:cNvSpPr>
          <p:nvPr userDrawn="1"/>
        </p:nvSpPr>
        <p:spPr bwMode="auto">
          <a:xfrm>
            <a:off x="0" y="6237288"/>
            <a:ext cx="2843213" cy="620712"/>
          </a:xfrm>
          <a:prstGeom prst="rtTriangle">
            <a:avLst/>
          </a:prstGeom>
          <a:gradFill rotWithShape="1">
            <a:gsLst>
              <a:gs pos="0">
                <a:srgbClr val="3D8D93"/>
              </a:gs>
              <a:gs pos="100000">
                <a:srgbClr val="3D8D9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4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40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087" y="60601"/>
            <a:ext cx="5104436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45/M, Proteinuria caused by nutcracker syndrome 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155" y="104172"/>
            <a:ext cx="3150444" cy="925975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54641" y="1032087"/>
            <a:ext cx="8518968" cy="35856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54641" y="4715249"/>
            <a:ext cx="8518968" cy="20385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4641" y="4715249"/>
            <a:ext cx="85189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A-C. Doppler </a:t>
            </a: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ultrasound images </a:t>
            </a:r>
            <a:r>
              <a:rPr lang="en-US" altLang="ko-KR" dirty="0" smtClean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of </a:t>
            </a:r>
            <a:r>
              <a:rPr lang="en-US" altLang="ko-KR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left renal vein (LRV) in supine position. A,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Grey scale ultrasound image </a:t>
            </a: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shows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markedly dilated </a:t>
            </a:r>
            <a:r>
              <a:rPr lang="en-US" altLang="ko-KR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LRV caused </a:t>
            </a:r>
            <a:r>
              <a:rPr lang="en-US" altLang="ko-KR" dirty="0" smtClean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by its compression </a:t>
            </a:r>
            <a:r>
              <a:rPr lang="en-US" altLang="ko-KR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between aorta and superior mesenteric artery. B, Color Doppler ultrasound shows bright flow </a:t>
            </a:r>
            <a:r>
              <a:rPr lang="en-US" altLang="ko-KR" dirty="0" smtClean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signals (arrows) </a:t>
            </a:r>
            <a:r>
              <a:rPr lang="en-US" altLang="ko-KR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in the narrowed </a:t>
            </a:r>
            <a:r>
              <a:rPr lang="en-US" altLang="ko-KR" dirty="0" err="1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aoromesenteric</a:t>
            </a:r>
            <a:r>
              <a:rPr lang="en-US" altLang="ko-KR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 portion of LRV. C, Peak flow velocity at the narrowed LRV was 303cm/sec.</a:t>
            </a: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D-F. Doppler ultrasound </a:t>
            </a:r>
            <a:r>
              <a:rPr lang="en-US" altLang="ko-KR" dirty="0" smtClean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images of </a:t>
            </a:r>
            <a:r>
              <a:rPr lang="en-US" altLang="ko-KR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LRV in right lateral decubitus position show markedly relieved compression. Peak flow velocity at aortomesenteric portion of LRV is </a:t>
            </a:r>
            <a:r>
              <a:rPr lang="en-US" altLang="ko-KR" dirty="0" smtClean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127cm/sec.   </a:t>
            </a:r>
            <a:endParaRPr lang="en-US" altLang="ko-KR" dirty="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lang="en-US" altLang="ko-KR" dirty="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74512" y="3781640"/>
            <a:ext cx="798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A</a:t>
            </a: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4906" y="3781640"/>
            <a:ext cx="798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B</a:t>
            </a: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25360" y="3778358"/>
            <a:ext cx="798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C</a:t>
            </a: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04F5FC00-78E0-44EE-8865-2D2D74D022C0}"/>
              </a:ext>
            </a:extLst>
          </p:cNvPr>
          <p:cNvGrpSpPr/>
          <p:nvPr/>
        </p:nvGrpSpPr>
        <p:grpSpPr>
          <a:xfrm>
            <a:off x="391836" y="1089301"/>
            <a:ext cx="2512941" cy="1673476"/>
            <a:chOff x="391836" y="1237891"/>
            <a:chExt cx="2512941" cy="1673476"/>
          </a:xfrm>
        </p:grpSpPr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2463010B-6D93-4F06-8B78-5FA6007CE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1836" y="1237891"/>
              <a:ext cx="2512941" cy="1673476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399EE05-BCBB-4602-A684-758FD25654E4}"/>
                </a:ext>
              </a:extLst>
            </p:cNvPr>
            <p:cNvSpPr txBox="1"/>
            <p:nvPr/>
          </p:nvSpPr>
          <p:spPr>
            <a:xfrm>
              <a:off x="391836" y="2542035"/>
              <a:ext cx="383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A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68487087-1C7E-4F13-B864-C0EE2CD78729}"/>
              </a:ext>
            </a:extLst>
          </p:cNvPr>
          <p:cNvGrpSpPr/>
          <p:nvPr/>
        </p:nvGrpSpPr>
        <p:grpSpPr>
          <a:xfrm>
            <a:off x="3039615" y="1089302"/>
            <a:ext cx="2706353" cy="1675138"/>
            <a:chOff x="3039615" y="1237892"/>
            <a:chExt cx="2706353" cy="1675138"/>
          </a:xfrm>
        </p:grpSpPr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5736655B-C525-47D5-B91E-1F720EC4B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39615" y="1237892"/>
              <a:ext cx="2706353" cy="1673476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D031552-AE77-48FF-9A7E-19F4C7772201}"/>
                </a:ext>
              </a:extLst>
            </p:cNvPr>
            <p:cNvSpPr txBox="1"/>
            <p:nvPr/>
          </p:nvSpPr>
          <p:spPr>
            <a:xfrm>
              <a:off x="3045260" y="2543698"/>
              <a:ext cx="383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B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C05263B0-DFF5-4D6D-AE6D-FC619F32B153}"/>
              </a:ext>
            </a:extLst>
          </p:cNvPr>
          <p:cNvGrpSpPr/>
          <p:nvPr/>
        </p:nvGrpSpPr>
        <p:grpSpPr>
          <a:xfrm>
            <a:off x="5865155" y="1089301"/>
            <a:ext cx="2631922" cy="1673476"/>
            <a:chOff x="5865155" y="1237891"/>
            <a:chExt cx="2631922" cy="1673476"/>
          </a:xfrm>
        </p:grpSpPr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D0A96DCA-6F4B-471C-8E45-949341342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65155" y="1237891"/>
              <a:ext cx="2631922" cy="1673476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A3F6181-7B2C-4CD6-8ADE-4AAF77FDACEA}"/>
                </a:ext>
              </a:extLst>
            </p:cNvPr>
            <p:cNvSpPr txBox="1"/>
            <p:nvPr/>
          </p:nvSpPr>
          <p:spPr>
            <a:xfrm>
              <a:off x="5865155" y="2542035"/>
              <a:ext cx="383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C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C427B006-214B-4555-BBEF-DDEE66D4AC0D}"/>
              </a:ext>
            </a:extLst>
          </p:cNvPr>
          <p:cNvGrpSpPr/>
          <p:nvPr/>
        </p:nvGrpSpPr>
        <p:grpSpPr>
          <a:xfrm>
            <a:off x="383720" y="2839655"/>
            <a:ext cx="2521057" cy="1678928"/>
            <a:chOff x="383720" y="3125405"/>
            <a:chExt cx="2521057" cy="1678928"/>
          </a:xfrm>
        </p:grpSpPr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F86B8FA2-8DCC-4A02-877A-C907EB042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1836" y="3125405"/>
              <a:ext cx="2512941" cy="1678928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CF3F59E-9E74-4E44-9A06-DE9E6255BA31}"/>
                </a:ext>
              </a:extLst>
            </p:cNvPr>
            <p:cNvSpPr txBox="1"/>
            <p:nvPr/>
          </p:nvSpPr>
          <p:spPr>
            <a:xfrm>
              <a:off x="383720" y="4429549"/>
              <a:ext cx="383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D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59918DD2-CFF2-412F-BF31-3F754B8E4665}"/>
              </a:ext>
            </a:extLst>
          </p:cNvPr>
          <p:cNvGrpSpPr/>
          <p:nvPr/>
        </p:nvGrpSpPr>
        <p:grpSpPr>
          <a:xfrm>
            <a:off x="3025198" y="2839655"/>
            <a:ext cx="2713571" cy="1673476"/>
            <a:chOff x="3025198" y="3125405"/>
            <a:chExt cx="2713571" cy="1673476"/>
          </a:xfrm>
        </p:grpSpPr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D61495ED-497A-4CEC-ACFB-E953868DB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39615" y="3125405"/>
              <a:ext cx="2699154" cy="167347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CF4D517-A94D-4BD9-AEC8-D3CDE1E27106}"/>
                </a:ext>
              </a:extLst>
            </p:cNvPr>
            <p:cNvSpPr txBox="1"/>
            <p:nvPr/>
          </p:nvSpPr>
          <p:spPr>
            <a:xfrm>
              <a:off x="3025198" y="4429549"/>
              <a:ext cx="383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E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F4347A6B-2F5F-44A8-B2FE-F1E035961E24}"/>
              </a:ext>
            </a:extLst>
          </p:cNvPr>
          <p:cNvGrpSpPr/>
          <p:nvPr/>
        </p:nvGrpSpPr>
        <p:grpSpPr>
          <a:xfrm>
            <a:off x="5865155" y="2840399"/>
            <a:ext cx="2607050" cy="1686662"/>
            <a:chOff x="5865155" y="3126149"/>
            <a:chExt cx="2607050" cy="1686662"/>
          </a:xfrm>
        </p:grpSpPr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1D1C1AF4-C9DE-4BA5-BDFC-84AEF761E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65155" y="3126149"/>
              <a:ext cx="2607050" cy="1672732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3A9C276-0920-4E70-8587-294842B1DBBF}"/>
                </a:ext>
              </a:extLst>
            </p:cNvPr>
            <p:cNvSpPr txBox="1"/>
            <p:nvPr/>
          </p:nvSpPr>
          <p:spPr>
            <a:xfrm>
              <a:off x="5875292" y="4443479"/>
              <a:ext cx="383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F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4" name="직선 화살표 연결선 13"/>
          <p:cNvCxnSpPr/>
          <p:nvPr/>
        </p:nvCxnSpPr>
        <p:spPr>
          <a:xfrm>
            <a:off x="4023181" y="1519881"/>
            <a:ext cx="247135" cy="284206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480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3483980" y="1122746"/>
            <a:ext cx="5289630" cy="38775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83980" y="1206868"/>
            <a:ext cx="52896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The best modality to measure flow velocity of LRV for diagnosis of nutcracker syndrome is Doppler ultrasound</a:t>
            </a:r>
          </a:p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altLang="ko-KR" sz="24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Doppler velocity information according to the position is helpful to the patients 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43068" y="1122745"/>
            <a:ext cx="3055717" cy="38775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54642" y="5173884"/>
            <a:ext cx="4109014" cy="1261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4642" y="5250705"/>
            <a:ext cx="4109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altLang="ko-KR" i="1" dirty="0">
                <a:solidFill>
                  <a:prstClr val="black"/>
                </a:solidFill>
                <a:latin typeface="Calibri" panose="020F0502020204030204" pitchFamily="34" charset="0"/>
              </a:rPr>
              <a:t>Radiology 1996;198:93-97</a:t>
            </a:r>
            <a:endParaRPr kumimoji="0" lang="en-US" altLang="ko-KR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맑은 고딕" panose="020B0503020000020004" pitchFamily="50" charset="-127"/>
              <a:cs typeface="+mn-cs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altLang="ko-KR" i="1" dirty="0">
                <a:solidFill>
                  <a:prstClr val="black"/>
                </a:solidFill>
                <a:latin typeface="Calibri" panose="020F0502020204030204" pitchFamily="34" charset="0"/>
              </a:rPr>
              <a:t>https://doi.org/10.3348/kjr.2019.0084</a:t>
            </a:r>
            <a:endParaRPr kumimoji="0" lang="ko-KR" alt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595148" y="5173884"/>
            <a:ext cx="4178461" cy="1261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7547" y="5173884"/>
            <a:ext cx="3606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Seung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Hyup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KIM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K-Radiology Clinic</a:t>
            </a: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DC59F645-2825-4B45-950A-14301F445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86" y="1231793"/>
            <a:ext cx="2918634" cy="180474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5E50C95B-EC47-40D2-8F01-6BA438183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6" y="3123344"/>
            <a:ext cx="2910870" cy="180474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5155" y="104172"/>
            <a:ext cx="3150444" cy="92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44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</TotalTime>
  <Words>152</Words>
  <Application>Microsoft Office PowerPoint</Application>
  <PresentationFormat>화면 슬라이드 쇼(4:3)</PresentationFormat>
  <Paragraphs>18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10" baseType="lpstr">
      <vt:lpstr>굴림</vt:lpstr>
      <vt:lpstr>맑은 고딕</vt:lpstr>
      <vt:lpstr>Arial</vt:lpstr>
      <vt:lpstr>Calibri</vt:lpstr>
      <vt:lpstr>Calibri Light</vt:lpstr>
      <vt:lpstr>Wingdings</vt:lpstr>
      <vt:lpstr>Office 테마</vt:lpstr>
      <vt:lpstr>1_기본 디자인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SNUH</dc:creator>
  <cp:lastModifiedBy>최은정</cp:lastModifiedBy>
  <cp:revision>23</cp:revision>
  <cp:lastPrinted>2019-11-13T07:03:14Z</cp:lastPrinted>
  <dcterms:created xsi:type="dcterms:W3CDTF">2019-10-23T07:27:25Z</dcterms:created>
  <dcterms:modified xsi:type="dcterms:W3CDTF">2020-07-23T01:25:56Z</dcterms:modified>
</cp:coreProperties>
</file>